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89"/>
    <p:restoredTop sz="94694"/>
  </p:normalViewPr>
  <p:slideViewPr>
    <p:cSldViewPr snapToGrid="0" snapToObjects="1">
      <p:cViewPr varScale="1">
        <p:scale>
          <a:sx n="207" d="100"/>
          <a:sy n="207" d="100"/>
        </p:scale>
        <p:origin x="2536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8" name="Rectangle 7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>
              <a:spLocks/>
            </p:cNvSpPr>
            <p:nvPr/>
          </p:nvSpPr>
          <p:spPr>
            <a:xfrm>
              <a:off x="562843" y="475488"/>
              <a:ext cx="7982712" cy="5888736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562842" y="6133646"/>
              <a:ext cx="7982712" cy="1472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562843" y="457200"/>
              <a:ext cx="7982712" cy="25786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3950"/>
            <a:ext cx="7342188" cy="1924050"/>
          </a:xfrm>
        </p:spPr>
        <p:txBody>
          <a:bodyPr anchor="b" anchorCtr="0">
            <a:noAutofit/>
          </a:bodyPr>
          <a:lstStyle>
            <a:lvl1pPr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429000"/>
            <a:ext cx="7342188" cy="1752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741" y="6122894"/>
            <a:ext cx="2133600" cy="259317"/>
          </a:xfrm>
        </p:spPr>
        <p:txBody>
          <a:bodyPr/>
          <a:lstStyle/>
          <a:p>
            <a:fld id="{7D290233-0DD1-4A80-BB1E-9ADC3556DBB6}" type="datetimeFigureOut">
              <a:rPr lang="en-US" smtClean="0"/>
              <a:t>1/12/20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2894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91000" y="6122894"/>
            <a:ext cx="762000" cy="271463"/>
          </a:xfrm>
        </p:spPr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, Picture,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182880" y="173699"/>
                <a:ext cx="8778240" cy="6510602"/>
                <a:chOff x="182880" y="173699"/>
                <a:chExt cx="8778240" cy="6510602"/>
              </a:xfrm>
            </p:grpSpPr>
            <p:sp>
              <p:nvSpPr>
                <p:cNvPr id="29" name="Rectangle 28"/>
                <p:cNvSpPr/>
                <p:nvPr/>
              </p:nvSpPr>
              <p:spPr>
                <a:xfrm>
                  <a:off x="182880" y="173699"/>
                  <a:ext cx="8778240" cy="6510602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2700">
                  <a:noFill/>
                </a:ln>
                <a:effectLst>
                  <a:outerShdw blurRad="63500" sx="101000" sy="101000" algn="ctr" rotWithShape="0">
                    <a:prstClr val="black">
                      <a:alpha val="40000"/>
                    </a:prstClr>
                  </a:outerShdw>
                </a:effectLst>
                <a:scene3d>
                  <a:camera prst="perspectiveFront" fov="4800000"/>
                  <a:lightRig rig="threePt" dir="t"/>
                </a:scene3d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0" name="Group 10"/>
                <p:cNvGrpSpPr/>
                <p:nvPr/>
              </p:nvGrpSpPr>
              <p:grpSpPr>
                <a:xfrm>
                  <a:off x="256032" y="237744"/>
                  <a:ext cx="8622792" cy="6364224"/>
                  <a:chOff x="247157" y="247430"/>
                  <a:chExt cx="8622792" cy="6364224"/>
                </a:xfrm>
              </p:grpSpPr>
              <p:sp>
                <p:nvSpPr>
                  <p:cNvPr id="31" name="Rectangle 30"/>
                  <p:cNvSpPr>
                    <a:spLocks/>
                  </p:cNvSpPr>
                  <p:nvPr/>
                </p:nvSpPr>
                <p:spPr>
                  <a:xfrm>
                    <a:off x="247157" y="247430"/>
                    <a:ext cx="8622792" cy="6364224"/>
                  </a:xfrm>
                  <a:prstGeom prst="rect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cxnSp>
                <p:nvCxnSpPr>
                  <p:cNvPr id="32" name="Straight Connector 31"/>
                  <p:cNvCxnSpPr/>
                  <p:nvPr/>
                </p:nvCxnSpPr>
                <p:spPr>
                  <a:xfrm>
                    <a:off x="247157" y="6389024"/>
                    <a:ext cx="8622792" cy="1588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</p:grpSp>
          <p:sp>
            <p:nvSpPr>
              <p:cNvPr id="28" name="Rectangle 27"/>
              <p:cNvSpPr/>
              <p:nvPr/>
            </p:nvSpPr>
            <p:spPr>
              <a:xfrm rot="5400000">
                <a:off x="801086" y="3274090"/>
                <a:ext cx="6135624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sp>
          <p:nvSpPr>
            <p:cNvPr id="25" name="Rectangle 24"/>
            <p:cNvSpPr/>
            <p:nvPr/>
          </p:nvSpPr>
          <p:spPr>
            <a:xfrm rot="10800000">
              <a:off x="258763" y="1594462"/>
              <a:ext cx="357530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694329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672323"/>
            <a:ext cx="3008313" cy="340304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1/12/20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352892" y="310123"/>
            <a:ext cx="3398837" cy="1204912"/>
          </a:xfrm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9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0" name="Rectangle 19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7" name="Rectangle 16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691640"/>
            <a:ext cx="3008376" cy="914400"/>
          </a:xfrm>
        </p:spPr>
        <p:txBody>
          <a:bodyPr anchor="b">
            <a:no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38559" y="612775"/>
            <a:ext cx="4114800" cy="546811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2670048"/>
            <a:ext cx="3008376" cy="340156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1/12/20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7" name="Group 16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1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2" name="Rectangle 21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20" name="Rectangle 19"/>
            <p:cNvSpPr/>
            <p:nvPr/>
          </p:nvSpPr>
          <p:spPr>
            <a:xfrm>
              <a:off x="256032" y="4203192"/>
              <a:ext cx="8622792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1" y="4287819"/>
            <a:ext cx="8021977" cy="916193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6347" y="331694"/>
            <a:ext cx="8421624" cy="3783106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1" y="5271247"/>
            <a:ext cx="8021977" cy="101301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1/12/20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4" name="Rectangle 13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6" name="Rectangle 15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8" name="Rectangle 17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4" name="Group 13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7" name="Rectangle 16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8" name="Rectangle 17"/>
            <p:cNvSpPr/>
            <p:nvPr/>
          </p:nvSpPr>
          <p:spPr>
            <a:xfrm rot="5400000">
              <a:off x="4242277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399" y="609600"/>
            <a:ext cx="1416423" cy="5516563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2" y="609600"/>
            <a:ext cx="6279777" cy="55165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9" name="Rectangle 18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0" name="Straight Connector 19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1" name="Rectangle 20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12" name="Rectangle 11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11"/>
            <p:cNvGrpSpPr/>
            <p:nvPr/>
          </p:nvGrpSpPr>
          <p:grpSpPr>
            <a:xfrm>
              <a:off x="562842" y="475488"/>
              <a:ext cx="7982713" cy="5888736"/>
              <a:chOff x="562842" y="475488"/>
              <a:chExt cx="7982713" cy="5888736"/>
            </a:xfrm>
          </p:grpSpPr>
          <p:sp>
            <p:nvSpPr>
              <p:cNvPr id="8" name="Rectangle 7"/>
              <p:cNvSpPr>
                <a:spLocks/>
              </p:cNvSpPr>
              <p:nvPr/>
            </p:nvSpPr>
            <p:spPr>
              <a:xfrm>
                <a:off x="562843" y="475488"/>
                <a:ext cx="7982712" cy="5888736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9" name="Straight Connector 8"/>
              <p:cNvCxnSpPr/>
              <p:nvPr/>
            </p:nvCxnSpPr>
            <p:spPr>
              <a:xfrm>
                <a:off x="562842" y="6133646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562842" y="3427528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0113" y="3442447"/>
            <a:ext cx="7345362" cy="1532965"/>
          </a:xfrm>
        </p:spPr>
        <p:txBody>
          <a:bodyPr anchor="b" anchorCtr="0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0113" y="5029200"/>
            <a:ext cx="7345362" cy="9906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9259" y="6122894"/>
            <a:ext cx="2133600" cy="259317"/>
          </a:xfrm>
        </p:spPr>
        <p:txBody>
          <a:bodyPr/>
          <a:lstStyle/>
          <a:p>
            <a:fld id="{7D290233-0DD1-4A80-BB1E-9ADC3556DBB6}" type="datetimeFigureOut">
              <a:rPr lang="en-US" smtClean="0"/>
              <a:t>1/12/20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4401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36493" y="533400"/>
            <a:ext cx="7836408" cy="2828925"/>
          </a:xfrm>
        </p:spPr>
        <p:txBody>
          <a:bodyPr>
            <a:normAutofit/>
          </a:bodyPr>
          <a:lstStyle>
            <a:lvl1pPr>
              <a:buNone/>
              <a:defRPr sz="2000"/>
            </a:lvl1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2" name="Rectangle 11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7" name="Rectangle 26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8" name="Straight Connector 27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1371600"/>
            <a:ext cx="7345362" cy="1676400"/>
          </a:xfrm>
        </p:spPr>
        <p:txBody>
          <a:bodyPr anchor="b" anchorCtr="0">
            <a:noAutofit/>
          </a:bodyPr>
          <a:lstStyle>
            <a:lvl1pPr algn="ctr">
              <a:defRPr sz="5400" b="0" i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3" y="3134566"/>
            <a:ext cx="7345362" cy="1500187"/>
          </a:xfrm>
        </p:spPr>
        <p:txBody>
          <a:bodyPr anchor="t" anchorCtr="0"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21" name="Rectangle 2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3" name="Rectangle 2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4" name="Straight Connector 2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5" name="Rectangle 24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9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1/12/20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9" name="Rectangle 2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sp>
              <p:nvSpPr>
                <p:cNvPr id="32" name="Rectangle 31"/>
                <p:cNvSpPr/>
                <p:nvPr/>
              </p:nvSpPr>
              <p:spPr>
                <a:xfrm>
                  <a:off x="247157" y="1612392"/>
                  <a:ext cx="8622792" cy="64008"/>
                </a:xfrm>
                <a:prstGeom prst="rect">
                  <a:avLst/>
                </a:prstGeom>
                <a:solidFill>
                  <a:schemeClr val="bg2">
                    <a:lumMod val="40000"/>
                    <a:lumOff val="60000"/>
                  </a:schemeClr>
                </a:solidFill>
                <a:ln w="3175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</p:grpSp>
        <p:cxnSp>
          <p:nvCxnSpPr>
            <p:cNvPr id="23" name="Straight Connector 22"/>
            <p:cNvCxnSpPr/>
            <p:nvPr/>
          </p:nvCxnSpPr>
          <p:spPr>
            <a:xfrm rot="16200000" flipH="1">
              <a:off x="2217480" y="4026438"/>
              <a:ext cx="4711326" cy="2286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301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301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45539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45539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1/12/20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5" name="Rectangle 14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7" name="Rectangle 16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1/12/20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1" name="Rectangle 1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3" name="Rectangle 1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1/12/20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9" name="Rectangle 1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0" name="Straight Connector 19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33" name="Rectangle 32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169892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147888"/>
            <a:ext cx="3008313" cy="326231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1/12/20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339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2" y="2133601"/>
            <a:ext cx="7345363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3840" y="6371591"/>
            <a:ext cx="2133600" cy="2593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</a:defRPr>
            </a:lvl1pPr>
          </a:lstStyle>
          <a:p>
            <a:fld id="{7D290233-0DD1-4A80-BB1E-9ADC3556DBB6}" type="datetimeFigureOut">
              <a:rPr lang="en-US" smtClean="0"/>
              <a:t>1/12/20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58840" y="6371591"/>
            <a:ext cx="2895600" cy="2578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91000" y="6356350"/>
            <a:ext cx="762000" cy="271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94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80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366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2652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485900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712913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947863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174875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Why InDesign?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3366FF"/>
                </a:solidFill>
              </a:rPr>
              <a:t>If I know how to use Illustrator and Photoshop,</a:t>
            </a:r>
          </a:p>
          <a:p>
            <a:r>
              <a:rPr lang="en-US" dirty="0">
                <a:solidFill>
                  <a:srgbClr val="3366FF"/>
                </a:solidFill>
              </a:rPr>
              <a:t>Why do I need InDesign</a:t>
            </a:r>
          </a:p>
        </p:txBody>
      </p:sp>
    </p:spTree>
    <p:extLst>
      <p:ext uri="{BB962C8B-B14F-4D97-AF65-F5344CB8AC3E}">
        <p14:creationId xmlns:p14="http://schemas.microsoft.com/office/powerpoint/2010/main" val="3866290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276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3366FF"/>
                </a:solidFill>
              </a:rPr>
              <a:t>What is InDesign?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According to Adobe, InDesign is the industry-leading layout and page design software for print and digital media. </a:t>
            </a:r>
          </a:p>
          <a:p>
            <a:r>
              <a:rPr lang="en-US" dirty="0"/>
              <a:t>Create beautiful graphic designs with typography from the world</a:t>
            </a:r>
            <a:r>
              <a:rPr lang="hy-AM" dirty="0"/>
              <a:t>՚</a:t>
            </a:r>
            <a:r>
              <a:rPr lang="en-US" dirty="0"/>
              <a:t>s top foundries and imagery from Adobe Stock. </a:t>
            </a:r>
          </a:p>
          <a:p>
            <a:r>
              <a:rPr lang="en-US" dirty="0"/>
              <a:t>Quickly share content and feedback in PDF. </a:t>
            </a:r>
          </a:p>
          <a:p>
            <a:r>
              <a:rPr lang="en-US" dirty="0"/>
              <a:t>Easily manage production with Adobe Experience Manager. </a:t>
            </a:r>
          </a:p>
          <a:p>
            <a:r>
              <a:rPr lang="en-US" dirty="0"/>
              <a:t>InDesign has everything you need to create and publish books, digital magazines, eBooks, posters, interactive PDFs, and more.</a:t>
            </a:r>
          </a:p>
        </p:txBody>
      </p:sp>
    </p:spTree>
    <p:extLst>
      <p:ext uri="{BB962C8B-B14F-4D97-AF65-F5344CB8AC3E}">
        <p14:creationId xmlns:p14="http://schemas.microsoft.com/office/powerpoint/2010/main" val="2780827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3366FF"/>
                </a:solidFill>
              </a:rPr>
              <a:t>Use the right tool for the job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Illustrator – </a:t>
            </a:r>
            <a:r>
              <a:rPr lang="en-US" dirty="0"/>
              <a:t>Logo and icon design, hard-edged graphic illustrations, graphic charts</a:t>
            </a:r>
          </a:p>
          <a:p>
            <a:r>
              <a:rPr lang="en-US" b="1" dirty="0"/>
              <a:t>Photoshop – </a:t>
            </a:r>
            <a:r>
              <a:rPr lang="en-US" dirty="0"/>
              <a:t>Editing and color correcting images, compositing images, soft special effects and illustrations, removing or changing backgrounds from images</a:t>
            </a:r>
          </a:p>
          <a:p>
            <a:r>
              <a:rPr lang="en-US" b="1" dirty="0"/>
              <a:t>InDesign – </a:t>
            </a:r>
            <a:r>
              <a:rPr lang="en-US" dirty="0"/>
              <a:t>Page layout for printed and electronic documents that include photos, graphics and text, especially multiple page documents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2558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3366FF"/>
                </a:solidFill>
              </a:rPr>
              <a:t>Let’s compare them</a:t>
            </a:r>
          </a:p>
        </p:txBody>
      </p:sp>
      <p:pic>
        <p:nvPicPr>
          <p:cNvPr id="4" name="Content Placeholder 3" descr="indesign-vs-illustrator-vs-photoshop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1" r="-153"/>
          <a:stretch/>
        </p:blipFill>
        <p:spPr>
          <a:xfrm>
            <a:off x="257238" y="2244213"/>
            <a:ext cx="8629524" cy="3710696"/>
          </a:xfrm>
        </p:spPr>
      </p:pic>
    </p:spTree>
    <p:extLst>
      <p:ext uri="{BB962C8B-B14F-4D97-AF65-F5344CB8AC3E}">
        <p14:creationId xmlns:p14="http://schemas.microsoft.com/office/powerpoint/2010/main" val="3913386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3366FF"/>
                </a:solidFill>
              </a:rPr>
              <a:t>When to use Illustrator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Vector based illustration, such as logos, icons etc.</a:t>
            </a:r>
          </a:p>
          <a:p>
            <a:r>
              <a:rPr lang="en-US" dirty="0"/>
              <a:t>Scalable graphics without resolution concerns</a:t>
            </a:r>
          </a:p>
          <a:p>
            <a:r>
              <a:rPr lang="en-US" dirty="0"/>
              <a:t>Simple, single page documents that rely heavily on vector graphics and text – Illustrator does not have master pages, automatic page numbering or imposition capabilities</a:t>
            </a:r>
          </a:p>
        </p:txBody>
      </p:sp>
    </p:spTree>
    <p:extLst>
      <p:ext uri="{BB962C8B-B14F-4D97-AF65-F5344CB8AC3E}">
        <p14:creationId xmlns:p14="http://schemas.microsoft.com/office/powerpoint/2010/main" val="93416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3366FF"/>
                </a:solidFill>
              </a:rPr>
              <a:t>When to use Photoshop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Enhancing images for print</a:t>
            </a:r>
          </a:p>
          <a:p>
            <a:r>
              <a:rPr lang="en-US" dirty="0"/>
              <a:t>Compositing images and adding special effects</a:t>
            </a:r>
          </a:p>
          <a:p>
            <a:r>
              <a:rPr lang="en-US" dirty="0"/>
              <a:t>Raster-based illustrations</a:t>
            </a:r>
          </a:p>
          <a:p>
            <a:r>
              <a:rPr lang="en-US" dirty="0"/>
              <a:t>Web graphics, such as website layouts, banner ads and GIF creation</a:t>
            </a:r>
          </a:p>
          <a:p>
            <a:r>
              <a:rPr lang="en-US" dirty="0"/>
              <a:t>Simple 3D illustrations, simple video and </a:t>
            </a:r>
            <a:r>
              <a:rPr lang="en-US" dirty="0" err="1"/>
              <a:t>anmimations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767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3366FF"/>
                </a:solidFill>
              </a:rPr>
              <a:t>NEVER use Photoshop for: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Logos should never be designed in Photoshop – resolution dependent</a:t>
            </a:r>
          </a:p>
          <a:p>
            <a:r>
              <a:rPr lang="en-US" dirty="0"/>
              <a:t>Setting up type for print documents – Photoshop is the weakest type application of the group and the type is raster based, making it less sharp and clear</a:t>
            </a:r>
          </a:p>
        </p:txBody>
      </p:sp>
    </p:spTree>
    <p:extLst>
      <p:ext uri="{BB962C8B-B14F-4D97-AF65-F5344CB8AC3E}">
        <p14:creationId xmlns:p14="http://schemas.microsoft.com/office/powerpoint/2010/main" val="3252917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3366FF"/>
                </a:solidFill>
              </a:rPr>
              <a:t>When to use InDesign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Any document that include images and text that will be printed</a:t>
            </a:r>
          </a:p>
          <a:p>
            <a:r>
              <a:rPr lang="en-US" dirty="0"/>
              <a:t>Multiple page documents, especially ones with page numbers and common page graphics and positioning</a:t>
            </a:r>
          </a:p>
          <a:p>
            <a:r>
              <a:rPr lang="en-US" dirty="0"/>
              <a:t>Documents where text wrapping, color management, common text attributes, lots of text are used</a:t>
            </a:r>
          </a:p>
          <a:p>
            <a:r>
              <a:rPr lang="en-US" dirty="0"/>
              <a:t>When PDF files are needed for web and print </a:t>
            </a:r>
            <a:r>
              <a:rPr lang="en-US" dirty="0" err="1"/>
              <a:t>docuemnts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871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3366FF"/>
                </a:solidFill>
              </a:rPr>
              <a:t>Use all three together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Bring vector graphics from Illustrator, and raster images from Photoshop into InDesign documents</a:t>
            </a:r>
          </a:p>
          <a:p>
            <a:r>
              <a:rPr lang="en-US" dirty="0"/>
              <a:t>InDesign can help manage updates and will output the placed graphics in their native versions</a:t>
            </a:r>
          </a:p>
        </p:txBody>
      </p:sp>
    </p:spTree>
    <p:extLst>
      <p:ext uri="{BB962C8B-B14F-4D97-AF65-F5344CB8AC3E}">
        <p14:creationId xmlns:p14="http://schemas.microsoft.com/office/powerpoint/2010/main" val="35253819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pital">
  <a:themeElements>
    <a:clrScheme name="Capital">
      <a:dk1>
        <a:srgbClr val="000000"/>
      </a:dk1>
      <a:lt1>
        <a:srgbClr val="FFFFFF"/>
      </a:lt1>
      <a:dk2>
        <a:srgbClr val="6F6D5D"/>
      </a:dk2>
      <a:lt2>
        <a:srgbClr val="7C8F97"/>
      </a:lt2>
      <a:accent1>
        <a:srgbClr val="4B5A60"/>
      </a:accent1>
      <a:accent2>
        <a:srgbClr val="9C5238"/>
      </a:accent2>
      <a:accent3>
        <a:srgbClr val="504539"/>
      </a:accent3>
      <a:accent4>
        <a:srgbClr val="C1AD79"/>
      </a:accent4>
      <a:accent5>
        <a:srgbClr val="667559"/>
      </a:accent5>
      <a:accent6>
        <a:srgbClr val="BAD6AD"/>
      </a:accent6>
      <a:hlink>
        <a:srgbClr val="524A82"/>
      </a:hlink>
      <a:folHlink>
        <a:srgbClr val="8F9954"/>
      </a:folHlink>
    </a:clrScheme>
    <a:fontScheme name="Capital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Capita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atMod val="150000"/>
                <a:lumMod val="50000"/>
              </a:schemeClr>
              <a:schemeClr val="phClr">
                <a:satMod val="300000"/>
                <a:lumMod val="125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atMod val="135000"/>
                <a:lumMod val="80000"/>
              </a:schemeClr>
              <a:schemeClr val="phClr">
                <a:satMod val="250000"/>
                <a:lumMod val="15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>
              <a:shade val="90000"/>
            </a:schemeClr>
          </a:solidFill>
          <a:prstDash val="solid"/>
        </a:ln>
        <a:ln w="44450" cap="flat" cmpd="sng" algn="ctr">
          <a:solidFill>
            <a:schemeClr val="phClr">
              <a:shade val="85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sx="101000" sy="101000" algn="ctr" rotWithShape="0">
              <a:srgbClr val="000000">
                <a:alpha val="40000"/>
              </a:srgbClr>
            </a:outerShdw>
          </a:effectLst>
          <a:scene3d>
            <a:camera prst="perspectiveFront" fov="3000000"/>
            <a:lightRig rig="threePt" dir="tl"/>
          </a:scene3d>
          <a:sp3d>
            <a:bevelT w="0" h="0"/>
          </a:sp3d>
        </a:effectStyle>
        <a:effectStyle>
          <a:effectLst>
            <a:innerShdw blurRad="190500">
              <a:srgbClr val="000000">
                <a:alpha val="50000"/>
              </a:srgbClr>
            </a:innerShdw>
          </a:effectLst>
          <a:scene3d>
            <a:camera prst="perspectiveFront" fov="4800000"/>
            <a:lightRig rig="twoPt" dir="t">
              <a:rot lat="0" lon="0" rev="48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atMod val="150000"/>
                <a:lumMod val="50000"/>
              </a:schemeClr>
              <a:schemeClr val="phClr">
                <a:satMod val="400000"/>
                <a:lumMod val="16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Capital.thmx</Template>
  <TotalTime>71</TotalTime>
  <Words>385</Words>
  <Application>Microsoft Macintosh PowerPoint</Application>
  <PresentationFormat>On-screen Show (4:3)</PresentationFormat>
  <Paragraphs>35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Brush Script MT</vt:lpstr>
      <vt:lpstr>Arial</vt:lpstr>
      <vt:lpstr>Calisto MT</vt:lpstr>
      <vt:lpstr>Capital</vt:lpstr>
      <vt:lpstr>Why InDesign?</vt:lpstr>
      <vt:lpstr>What is InDesign?</vt:lpstr>
      <vt:lpstr>Use the right tool for the job </vt:lpstr>
      <vt:lpstr>Let’s compare them</vt:lpstr>
      <vt:lpstr>When to use Illustrator</vt:lpstr>
      <vt:lpstr>When to use Photoshop</vt:lpstr>
      <vt:lpstr>NEVER use Photoshop for:</vt:lpstr>
      <vt:lpstr>When to use InDesign</vt:lpstr>
      <vt:lpstr>Use all three together</vt:lpstr>
      <vt:lpstr>PowerPoint Presentation</vt:lpstr>
    </vt:vector>
  </TitlesOfParts>
  <Company>Vincennes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Why InDesign?</dc:title>
  <dc:creator>Ron Wise</dc:creator>
  <cp:lastModifiedBy>Ron Wise</cp:lastModifiedBy>
  <cp:revision>7</cp:revision>
  <dcterms:created xsi:type="dcterms:W3CDTF">2017-01-06T14:42:05Z</dcterms:created>
  <dcterms:modified xsi:type="dcterms:W3CDTF">2020-01-12T23:09:56Z</dcterms:modified>
</cp:coreProperties>
</file>